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77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30" autoAdjust="0"/>
  </p:normalViewPr>
  <p:slideViewPr>
    <p:cSldViewPr>
      <p:cViewPr varScale="1">
        <p:scale>
          <a:sx n="103" d="100"/>
          <a:sy n="103" d="100"/>
        </p:scale>
        <p:origin x="-440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43CD1-75D3-429D-996A-1F165AA08B4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B4C2E-4359-4CEC-A1A1-FA35BF77F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4C2E-4359-4CEC-A1A1-FA35BF77F5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4C2E-4359-4CEC-A1A1-FA35BF77F5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6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4C2E-4359-4CEC-A1A1-FA35BF77F5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1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754F5C9-2143-4435-88E3-7F2BF89313D1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0523A0C-C8D0-4C0D-B791-DA960B3858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tree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1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8" t="23377" r="8739" b="38689"/>
          <a:stretch/>
        </p:blipFill>
        <p:spPr bwMode="auto">
          <a:xfrm>
            <a:off x="152400" y="985603"/>
            <a:ext cx="879721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= {3, 5, 6, 7}</a:t>
            </a:r>
          </a:p>
          <a:p>
            <a:r>
              <a:rPr lang="en-US" dirty="0" smtClean="0"/>
              <a:t>W 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6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 of search are we doing?</a:t>
            </a:r>
          </a:p>
          <a:p>
            <a:r>
              <a:rPr lang="en-US" dirty="0" smtClean="0"/>
              <a:t>What is the worst possible case?</a:t>
            </a:r>
          </a:p>
          <a:p>
            <a:endParaRPr lang="en-US" dirty="0"/>
          </a:p>
          <a:p>
            <a:r>
              <a:rPr lang="en-US" dirty="0" smtClean="0"/>
              <a:t>Tricks to reduce the state space</a:t>
            </a:r>
          </a:p>
          <a:p>
            <a:pPr lvl="1"/>
            <a:r>
              <a:rPr lang="en-US" dirty="0" smtClean="0"/>
              <a:t>Symmetry  (think of n-queens)</a:t>
            </a:r>
          </a:p>
          <a:p>
            <a:pPr lvl="1"/>
            <a:r>
              <a:rPr lang="en-US" dirty="0" smtClean="0"/>
              <a:t>Pre-assign values (Hamiltonian Circuit always starts at node a)</a:t>
            </a:r>
          </a:p>
          <a:p>
            <a:pPr lvl="1"/>
            <a:r>
              <a:rPr lang="en-US" dirty="0" smtClean="0"/>
              <a:t>Sort the input (Subset sum input in ascending order)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4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for optimization problems</a:t>
            </a:r>
          </a:p>
          <a:p>
            <a:pPr lvl="1"/>
            <a:r>
              <a:rPr lang="en-US" dirty="0" smtClean="0"/>
              <a:t>Trying to find the optimal solution (as opposed to feasible solutions)</a:t>
            </a:r>
          </a:p>
          <a:p>
            <a:pPr lvl="1"/>
            <a:endParaRPr lang="en-US" dirty="0"/>
          </a:p>
          <a:p>
            <a:r>
              <a:rPr lang="en-US" dirty="0" smtClean="0"/>
              <a:t>Requires 2 more pieces of data</a:t>
            </a:r>
          </a:p>
          <a:p>
            <a:pPr lvl="1"/>
            <a:r>
              <a:rPr lang="en-US" dirty="0" smtClean="0"/>
              <a:t>A way to provide a bound on the best value that can be obtained by continuing with the current partial solution (= a way to rank partial solutions)</a:t>
            </a:r>
          </a:p>
          <a:p>
            <a:pPr lvl="1"/>
            <a:r>
              <a:rPr lang="en-US" dirty="0" smtClean="0"/>
              <a:t>The value of the best solution seen so far</a:t>
            </a:r>
          </a:p>
          <a:p>
            <a:pPr lvl="1"/>
            <a:endParaRPr lang="en-US" dirty="0"/>
          </a:p>
          <a:p>
            <a:r>
              <a:rPr lang="en-US" dirty="0" smtClean="0"/>
              <a:t>Best-first</a:t>
            </a:r>
          </a:p>
          <a:p>
            <a:pPr lvl="1"/>
            <a:r>
              <a:rPr lang="en-US" dirty="0" smtClean="0"/>
              <a:t>Instead of trying options in order, try the most promising ones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n jobs to n people such that the total cost is as low as possible</a:t>
            </a:r>
          </a:p>
          <a:p>
            <a:r>
              <a:rPr lang="en-US" dirty="0" smtClean="0"/>
              <a:t>What is a lower bound on the cost?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47816" r="7776" b="19172"/>
          <a:stretch/>
        </p:blipFill>
        <p:spPr bwMode="auto">
          <a:xfrm>
            <a:off x="381000" y="2800350"/>
            <a:ext cx="5562600" cy="191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0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7" t="41424" r="7827" b="32506"/>
          <a:stretch/>
        </p:blipFill>
        <p:spPr bwMode="auto">
          <a:xfrm>
            <a:off x="381000" y="1276350"/>
            <a:ext cx="831089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581400" y="3638550"/>
            <a:ext cx="22860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52585" y="413792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promising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47816" r="7776" b="19172"/>
          <a:stretch/>
        </p:blipFill>
        <p:spPr bwMode="auto">
          <a:xfrm>
            <a:off x="5515266" y="514350"/>
            <a:ext cx="33239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01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Problem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7" t="21389" r="7458" b="44998"/>
          <a:stretch/>
        </p:blipFill>
        <p:spPr bwMode="auto">
          <a:xfrm>
            <a:off x="152400" y="1200150"/>
            <a:ext cx="880585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47816" r="7776" b="19172"/>
          <a:stretch/>
        </p:blipFill>
        <p:spPr bwMode="auto">
          <a:xfrm>
            <a:off x="5515266" y="514350"/>
            <a:ext cx="33239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6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0" t="28322" r="8167" b="19577"/>
          <a:stretch/>
        </p:blipFill>
        <p:spPr bwMode="auto">
          <a:xfrm>
            <a:off x="1752600" y="895350"/>
            <a:ext cx="6912902" cy="408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Problem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4" t="47816" r="7776" b="19172"/>
          <a:stretch/>
        </p:blipFill>
        <p:spPr bwMode="auto">
          <a:xfrm>
            <a:off x="5515266" y="514350"/>
            <a:ext cx="33239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1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items by weight-to-value ratio (descending)</a:t>
            </a:r>
          </a:p>
          <a:p>
            <a:r>
              <a:rPr lang="en-US" dirty="0" smtClean="0"/>
              <a:t>Upper bound = </a:t>
            </a:r>
          </a:p>
          <a:p>
            <a:pPr lvl="1"/>
            <a:r>
              <a:rPr lang="en-US" dirty="0" smtClean="0"/>
              <a:t>current items + (remaining capacity * best payoff among remaining items)</a:t>
            </a:r>
          </a:p>
          <a:p>
            <a:r>
              <a:rPr lang="en-US" dirty="0" smtClean="0"/>
              <a:t>Every node is a potential solution,</a:t>
            </a:r>
            <a:br>
              <a:rPr lang="en-US" dirty="0" smtClean="0"/>
            </a:br>
            <a:r>
              <a:rPr lang="en-US" dirty="0" smtClean="0"/>
              <a:t>therefore, evaluate best solution</a:t>
            </a:r>
            <a:br>
              <a:rPr lang="en-US" dirty="0" smtClean="0"/>
            </a:br>
            <a:r>
              <a:rPr lang="en-US" dirty="0" smtClean="0"/>
              <a:t>seen so far at each node, instead</a:t>
            </a:r>
            <a:br>
              <a:rPr lang="en-US" dirty="0" smtClean="0"/>
            </a:br>
            <a:r>
              <a:rPr lang="en-US" dirty="0" smtClean="0"/>
              <a:t>of at each leaf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8" t="55392" r="29790" b="19636"/>
          <a:stretch/>
        </p:blipFill>
        <p:spPr bwMode="auto">
          <a:xfrm>
            <a:off x="5715000" y="2724150"/>
            <a:ext cx="2729786" cy="171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37968" y="432435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W =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3" t="17195" r="10104" b="15035"/>
          <a:stretch/>
        </p:blipFill>
        <p:spPr bwMode="auto">
          <a:xfrm>
            <a:off x="1618281" y="334762"/>
            <a:ext cx="7208955" cy="478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8" t="55392" r="29790" b="19636"/>
          <a:stretch/>
        </p:blipFill>
        <p:spPr bwMode="auto">
          <a:xfrm>
            <a:off x="6283022" y="2955656"/>
            <a:ext cx="2729786" cy="171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2337" y="455295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W =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6301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=40 + 6 * 6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19600" y="257411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=40 + 6 * 5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50328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=40 + 6 * 4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0" y="3508327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65 + 1 * 4 =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00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Salesman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One way to compute lower bound:</a:t>
            </a:r>
          </a:p>
          <a:p>
            <a:pPr lvl="1"/>
            <a:r>
              <a:rPr lang="en-US" dirty="0" smtClean="0"/>
              <a:t>shortest distance * |V| = 5 (not so helpful)</a:t>
            </a:r>
          </a:p>
          <a:p>
            <a:r>
              <a:rPr lang="en-US" dirty="0" smtClean="0"/>
              <a:t>A clever way to compute lower bound:</a:t>
            </a:r>
          </a:p>
          <a:p>
            <a:pPr lvl="1"/>
            <a:r>
              <a:rPr lang="en-US" dirty="0" smtClean="0"/>
              <a:t>for each city, </a:t>
            </a:r>
            <a:r>
              <a:rPr lang="en-US" i="1" dirty="0" err="1" smtClean="0"/>
              <a:t>i</a:t>
            </a:r>
            <a:r>
              <a:rPr lang="en-US" dirty="0" smtClean="0"/>
              <a:t>, find the sum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i</a:t>
            </a:r>
            <a:r>
              <a:rPr lang="en-US" dirty="0" smtClean="0"/>
              <a:t> of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distances to the two nearest cities</a:t>
            </a:r>
          </a:p>
          <a:p>
            <a:pPr lvl="1"/>
            <a:r>
              <a:rPr lang="en-US" dirty="0" smtClean="0"/>
              <a:t>compute the sum, </a:t>
            </a:r>
            <a:r>
              <a:rPr lang="en-US" i="1" dirty="0" smtClean="0"/>
              <a:t>s</a:t>
            </a:r>
            <a:r>
              <a:rPr lang="en-US" dirty="0" smtClean="0"/>
              <a:t>, of these n numbers</a:t>
            </a:r>
          </a:p>
          <a:p>
            <a:pPr lvl="1"/>
            <a:r>
              <a:rPr lang="en-US" dirty="0" smtClean="0"/>
              <a:t>divide by 2, and round up to nearest integer</a:t>
            </a:r>
          </a:p>
          <a:p>
            <a:pPr lvl="1"/>
            <a:r>
              <a:rPr lang="en-US" dirty="0" smtClean="0"/>
              <a:t>Why does this work?</a:t>
            </a:r>
          </a:p>
          <a:p>
            <a:pPr lvl="1"/>
            <a:endParaRPr lang="en-US" dirty="0"/>
          </a:p>
          <a:p>
            <a:r>
              <a:rPr lang="en-US" dirty="0" smtClean="0"/>
              <a:t>For this example,</a:t>
            </a:r>
          </a:p>
          <a:p>
            <a:pPr lvl="1"/>
            <a:r>
              <a:rPr lang="en-US" dirty="0"/>
              <a:t>lower bound = [(1+ 3) + (3 + 6) + (1+ 2) + (3 + 4) + (2 + 3)]/</a:t>
            </a:r>
            <a:r>
              <a:rPr lang="en-US" dirty="0" smtClean="0"/>
              <a:t>2 = 14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22924" r="40474" b="37310"/>
          <a:stretch/>
        </p:blipFill>
        <p:spPr bwMode="auto">
          <a:xfrm>
            <a:off x="5894522" y="390686"/>
            <a:ext cx="3059624" cy="268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0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Tree Methods, 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solve hard combinatorial problems?</a:t>
            </a:r>
          </a:p>
          <a:p>
            <a:r>
              <a:rPr lang="en-US" dirty="0" smtClean="0"/>
              <a:t>Exhaustive search (enumerating all candidate solutions and identifying the one with a desired property) takes too long</a:t>
            </a:r>
          </a:p>
          <a:p>
            <a:endParaRPr lang="en-US" dirty="0"/>
          </a:p>
          <a:p>
            <a:r>
              <a:rPr lang="en-US" dirty="0" smtClean="0"/>
              <a:t>Construct a </a:t>
            </a:r>
            <a:r>
              <a:rPr lang="en-US" b="1" dirty="0" smtClean="0"/>
              <a:t>state-space tree</a:t>
            </a:r>
          </a:p>
          <a:p>
            <a:r>
              <a:rPr lang="en-US" dirty="0" smtClean="0"/>
              <a:t>Construct partial candidate solutions one step at a time</a:t>
            </a:r>
          </a:p>
          <a:p>
            <a:r>
              <a:rPr lang="en-US" dirty="0" smtClean="0"/>
              <a:t>If a candidate cannot possibly lead to a complete solution, stop and try something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1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Salesman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more observations</a:t>
            </a:r>
          </a:p>
          <a:p>
            <a:pPr lvl="1"/>
            <a:r>
              <a:rPr lang="en-US" dirty="0" smtClean="0"/>
              <a:t>A tour starts where it ends, therefore any starting point will work</a:t>
            </a:r>
          </a:p>
          <a:p>
            <a:pPr lvl="2"/>
            <a:r>
              <a:rPr lang="en-US" dirty="0" smtClean="0"/>
              <a:t>We only need to consider tours starting at vertex A</a:t>
            </a:r>
          </a:p>
          <a:p>
            <a:pPr lvl="1"/>
            <a:r>
              <a:rPr lang="en-US" dirty="0" smtClean="0"/>
              <a:t>The direction of the tour doesn't matter.</a:t>
            </a:r>
          </a:p>
          <a:p>
            <a:pPr lvl="2"/>
            <a:r>
              <a:rPr lang="en-US" dirty="0" smtClean="0"/>
              <a:t>We only need to consider tours going in one</a:t>
            </a:r>
            <a:br>
              <a:rPr lang="en-US" dirty="0" smtClean="0"/>
            </a:br>
            <a:r>
              <a:rPr lang="en-US" dirty="0" smtClean="0"/>
              <a:t>direction</a:t>
            </a:r>
          </a:p>
          <a:p>
            <a:pPr lvl="2"/>
            <a:r>
              <a:rPr lang="en-US" dirty="0" smtClean="0"/>
              <a:t>We will only consider tours where b is</a:t>
            </a:r>
            <a:br>
              <a:rPr lang="en-US" dirty="0" smtClean="0"/>
            </a:br>
            <a:r>
              <a:rPr lang="en-US" dirty="0" smtClean="0"/>
              <a:t>visited before c</a:t>
            </a:r>
          </a:p>
          <a:p>
            <a:pPr lvl="1"/>
            <a:r>
              <a:rPr lang="en-US" dirty="0" smtClean="0"/>
              <a:t>After visiting n-1 cities, the only choice is </a:t>
            </a:r>
            <a:br>
              <a:rPr lang="en-US" dirty="0" smtClean="0"/>
            </a:br>
            <a:r>
              <a:rPr lang="en-US" dirty="0" smtClean="0"/>
              <a:t>to visit the last and return home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3" t="22924" r="40474" b="37310"/>
          <a:stretch/>
        </p:blipFill>
        <p:spPr bwMode="auto">
          <a:xfrm>
            <a:off x="6019800" y="2343150"/>
            <a:ext cx="3059624" cy="268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97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7" t="23331" r="19730" b="18585"/>
          <a:stretch/>
        </p:blipFill>
        <p:spPr bwMode="auto">
          <a:xfrm>
            <a:off x="1143000" y="895350"/>
            <a:ext cx="7502090" cy="418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Salesman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031" y="3610218"/>
            <a:ext cx="259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ABC LB = [(</a:t>
            </a:r>
            <a:r>
              <a:rPr lang="en-US" sz="1100" dirty="0"/>
              <a:t>1+ 3) + (3 + 6) + </a:t>
            </a:r>
            <a:r>
              <a:rPr lang="en-US" sz="1100" dirty="0" smtClean="0">
                <a:solidFill>
                  <a:srgbClr val="FF0000"/>
                </a:solidFill>
              </a:rPr>
              <a:t>(6 + 1)</a:t>
            </a:r>
            <a:r>
              <a:rPr lang="en-US" sz="1100" dirty="0" smtClean="0"/>
              <a:t> </a:t>
            </a:r>
            <a:r>
              <a:rPr lang="en-US" sz="1100" dirty="0"/>
              <a:t>+ </a:t>
            </a:r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 smtClean="0"/>
              <a:t>        (</a:t>
            </a:r>
            <a:r>
              <a:rPr lang="en-US" sz="1100" dirty="0"/>
              <a:t>3 + 4) + (2 + 3)]/2 = </a:t>
            </a:r>
            <a:r>
              <a:rPr lang="en-US" sz="1100" dirty="0" smtClean="0"/>
              <a:t>16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90800" y="348615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" y="4109229"/>
            <a:ext cx="259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ABD LB = [(</a:t>
            </a:r>
            <a:r>
              <a:rPr lang="en-US" sz="1100" dirty="0"/>
              <a:t>1+ 3) + </a:t>
            </a:r>
            <a:r>
              <a:rPr lang="en-US" sz="1100" dirty="0">
                <a:solidFill>
                  <a:srgbClr val="FF0000"/>
                </a:solidFill>
              </a:rPr>
              <a:t>(3 + </a:t>
            </a:r>
            <a:r>
              <a:rPr lang="en-US" sz="1100" dirty="0" smtClean="0">
                <a:solidFill>
                  <a:srgbClr val="FF0000"/>
                </a:solidFill>
              </a:rPr>
              <a:t>7) </a:t>
            </a:r>
            <a:r>
              <a:rPr lang="en-US" sz="1100" dirty="0"/>
              <a:t>+ </a:t>
            </a:r>
            <a:r>
              <a:rPr lang="en-US" sz="1100" dirty="0" smtClean="0"/>
              <a:t>(1 + 2) </a:t>
            </a:r>
            <a:r>
              <a:rPr lang="en-US" sz="1100" dirty="0"/>
              <a:t>+ </a:t>
            </a:r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 smtClean="0"/>
              <a:t>        </a:t>
            </a:r>
            <a:r>
              <a:rPr lang="en-US" sz="1100" dirty="0" smtClean="0">
                <a:solidFill>
                  <a:srgbClr val="FF0000"/>
                </a:solidFill>
              </a:rPr>
              <a:t>(</a:t>
            </a:r>
            <a:r>
              <a:rPr lang="en-US" sz="1100" dirty="0">
                <a:solidFill>
                  <a:srgbClr val="FF0000"/>
                </a:solidFill>
              </a:rPr>
              <a:t>3 + </a:t>
            </a:r>
            <a:r>
              <a:rPr lang="en-US" sz="1100" dirty="0" smtClean="0">
                <a:solidFill>
                  <a:srgbClr val="FF0000"/>
                </a:solidFill>
              </a:rPr>
              <a:t>7) </a:t>
            </a:r>
            <a:r>
              <a:rPr lang="en-US" sz="1100" dirty="0"/>
              <a:t>+ (2 + 3)]/2 = </a:t>
            </a:r>
            <a:r>
              <a:rPr lang="en-US" sz="1100" dirty="0" smtClean="0"/>
              <a:t>16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102031" y="4601059"/>
            <a:ext cx="259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ABE LB = [(</a:t>
            </a:r>
            <a:r>
              <a:rPr lang="en-US" sz="1100" dirty="0"/>
              <a:t>1+ 3) + </a:t>
            </a:r>
            <a:r>
              <a:rPr lang="en-US" sz="1100" dirty="0">
                <a:solidFill>
                  <a:srgbClr val="FF0000"/>
                </a:solidFill>
              </a:rPr>
              <a:t>(3 + </a:t>
            </a:r>
            <a:r>
              <a:rPr lang="en-US" sz="1100" dirty="0" smtClean="0">
                <a:solidFill>
                  <a:srgbClr val="FF0000"/>
                </a:solidFill>
              </a:rPr>
              <a:t>9) </a:t>
            </a:r>
            <a:r>
              <a:rPr lang="en-US" sz="1100" dirty="0"/>
              <a:t>+ </a:t>
            </a:r>
            <a:r>
              <a:rPr lang="en-US" sz="1100" dirty="0" smtClean="0"/>
              <a:t>(1 + 2) </a:t>
            </a:r>
            <a:r>
              <a:rPr lang="en-US" sz="1100" dirty="0"/>
              <a:t>+ </a:t>
            </a:r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 smtClean="0"/>
              <a:t>        (</a:t>
            </a:r>
            <a:r>
              <a:rPr lang="en-US" sz="1100" dirty="0"/>
              <a:t>3 + 4</a:t>
            </a:r>
            <a:r>
              <a:rPr lang="en-US" sz="1100" dirty="0" smtClean="0"/>
              <a:t>) </a:t>
            </a:r>
            <a:r>
              <a:rPr lang="en-US" sz="1100" dirty="0"/>
              <a:t>+ </a:t>
            </a:r>
            <a:r>
              <a:rPr lang="en-US" sz="1100" dirty="0">
                <a:solidFill>
                  <a:srgbClr val="FF0000"/>
                </a:solidFill>
              </a:rPr>
              <a:t>(2 + </a:t>
            </a:r>
            <a:r>
              <a:rPr lang="en-US" sz="1100" dirty="0" smtClean="0">
                <a:solidFill>
                  <a:srgbClr val="FF0000"/>
                </a:solidFill>
              </a:rPr>
              <a:t>9)</a:t>
            </a:r>
            <a:r>
              <a:rPr lang="en-US" sz="1100" dirty="0" smtClean="0"/>
              <a:t>]/</a:t>
            </a:r>
            <a:r>
              <a:rPr lang="en-US" sz="1100" dirty="0"/>
              <a:t>2 = </a:t>
            </a:r>
            <a:r>
              <a:rPr lang="en-US" sz="1100" dirty="0" smtClean="0"/>
              <a:t>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574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and Bound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hope is that we can do a lot of pruning</a:t>
            </a:r>
          </a:p>
          <a:p>
            <a:r>
              <a:rPr lang="en-US" dirty="0" smtClean="0"/>
              <a:t>It's impossible to know in advance</a:t>
            </a:r>
          </a:p>
          <a:p>
            <a:r>
              <a:rPr lang="en-US" dirty="0" smtClean="0"/>
              <a:t>What's the worst case?</a:t>
            </a:r>
          </a:p>
          <a:p>
            <a:pPr lvl="1"/>
            <a:r>
              <a:rPr lang="en-US" dirty="0" smtClean="0"/>
              <a:t>Why would the worst case be achieved?</a:t>
            </a:r>
          </a:p>
          <a:p>
            <a:r>
              <a:rPr lang="en-US" dirty="0" smtClean="0"/>
              <a:t>Challenges and opportunities</a:t>
            </a:r>
          </a:p>
          <a:p>
            <a:pPr lvl="1"/>
            <a:r>
              <a:rPr lang="en-US" dirty="0" smtClean="0"/>
              <a:t>Finding a good bounding function</a:t>
            </a:r>
          </a:p>
          <a:p>
            <a:pPr lvl="1"/>
            <a:r>
              <a:rPr lang="en-US" dirty="0" smtClean="0"/>
              <a:t>Choosing the order of node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8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structure would you use to keep track of live nodes in a </a:t>
            </a:r>
            <a:r>
              <a:rPr lang="en-US" dirty="0" smtClean="0"/>
              <a:t>best-first branch-and-bound </a:t>
            </a:r>
            <a:r>
              <a:rPr lang="en-US" dirty="0"/>
              <a:t>algorithm?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35996" r="18616" b="32854"/>
          <a:stretch/>
        </p:blipFill>
        <p:spPr bwMode="auto">
          <a:xfrm>
            <a:off x="685800" y="2114550"/>
            <a:ext cx="7239000" cy="274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43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when there's no good way of ranking partial solutions</a:t>
            </a:r>
          </a:p>
          <a:p>
            <a:r>
              <a:rPr lang="en-US" dirty="0" smtClean="0"/>
              <a:t>Construct partial solutions one component at a time</a:t>
            </a:r>
          </a:p>
          <a:p>
            <a:r>
              <a:rPr lang="en-US" dirty="0" smtClean="0"/>
              <a:t>While a component can be added without violating the problem's constraints, keep adding</a:t>
            </a:r>
          </a:p>
          <a:p>
            <a:r>
              <a:rPr lang="en-US" dirty="0" smtClean="0"/>
              <a:t>If the addition of a component violates the problem's constraints, </a:t>
            </a:r>
            <a:r>
              <a:rPr lang="en-US" i="1" dirty="0" smtClean="0"/>
              <a:t>backtrack.</a:t>
            </a:r>
            <a:r>
              <a:rPr lang="en-US" dirty="0" smtClean="0"/>
              <a:t> Remove the violating component and try a different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9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State Space Tree</a:t>
            </a:r>
          </a:p>
          <a:p>
            <a:pPr lvl="1"/>
            <a:r>
              <a:rPr lang="en-US" dirty="0" smtClean="0"/>
              <a:t>Keeps track of choices made in an organized way</a:t>
            </a:r>
          </a:p>
          <a:p>
            <a:pPr lvl="1"/>
            <a:endParaRPr lang="en-US" dirty="0"/>
          </a:p>
          <a:p>
            <a:r>
              <a:rPr lang="en-US" dirty="0" smtClean="0"/>
              <a:t>Promising</a:t>
            </a:r>
          </a:p>
          <a:p>
            <a:pPr lvl="1"/>
            <a:r>
              <a:rPr lang="en-US" dirty="0" smtClean="0"/>
              <a:t>A node is </a:t>
            </a:r>
            <a:r>
              <a:rPr lang="en-US" i="1" dirty="0" smtClean="0"/>
              <a:t>promising</a:t>
            </a:r>
            <a:r>
              <a:rPr lang="en-US" dirty="0" smtClean="0"/>
              <a:t> if it represents a partial solution that may lead to a complete solution.</a:t>
            </a:r>
          </a:p>
          <a:p>
            <a:pPr lvl="1"/>
            <a:endParaRPr lang="en-US" dirty="0"/>
          </a:p>
          <a:p>
            <a:r>
              <a:rPr lang="en-US" dirty="0" err="1" smtClean="0"/>
              <a:t>Nonpromising</a:t>
            </a:r>
            <a:endParaRPr lang="en-US" dirty="0" smtClean="0"/>
          </a:p>
          <a:p>
            <a:pPr lvl="1"/>
            <a:r>
              <a:rPr lang="en-US" dirty="0" smtClean="0"/>
              <a:t>A partial solution that will never lead to a complete solution.</a:t>
            </a:r>
          </a:p>
          <a:p>
            <a:pPr lvl="1"/>
            <a:r>
              <a:rPr lang="en-US" dirty="0" smtClean="0"/>
              <a:t>Backtrack on </a:t>
            </a:r>
            <a:r>
              <a:rPr lang="en-US" dirty="0" err="1" smtClean="0"/>
              <a:t>nonpromising</a:t>
            </a:r>
            <a:r>
              <a:rPr lang="en-US" dirty="0" smtClean="0"/>
              <a:t>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2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N-Queens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 n queens on a </a:t>
            </a:r>
            <a:r>
              <a:rPr lang="en-US" dirty="0" err="1" smtClean="0"/>
              <a:t>nxn</a:t>
            </a:r>
            <a:r>
              <a:rPr lang="en-US" dirty="0" smtClean="0"/>
              <a:t> chessboard such that no queen is able to attack any other (up-down, left-right, diagonally).</a:t>
            </a:r>
          </a:p>
          <a:p>
            <a:r>
              <a:rPr lang="en-US" dirty="0" smtClean="0"/>
              <a:t>One queen must be placed in each row…</a:t>
            </a:r>
          </a:p>
          <a:p>
            <a:r>
              <a:rPr lang="en-US" dirty="0" smtClean="0"/>
              <a:t>The question is which column to put it in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1" t="28271" r="10302" b="36288"/>
          <a:stretch/>
        </p:blipFill>
        <p:spPr bwMode="auto">
          <a:xfrm>
            <a:off x="4191000" y="3105150"/>
            <a:ext cx="3429000" cy="1554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7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3" t="22311" r="11846" b="12731"/>
          <a:stretch/>
        </p:blipFill>
        <p:spPr bwMode="auto">
          <a:xfrm>
            <a:off x="2743200" y="285751"/>
            <a:ext cx="5792521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N-Queens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benefits/drawbacks of the following representations of the n-queens solution space?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Boolean 2D array representing a board, true = occupied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Numbers 1 to n</a:t>
            </a:r>
            <a:r>
              <a:rPr lang="en-US" baseline="30000" dirty="0" smtClean="0"/>
              <a:t>2</a:t>
            </a:r>
            <a:r>
              <a:rPr lang="en-US" dirty="0" smtClean="0"/>
              <a:t>, representing spaces on board </a:t>
            </a:r>
            <a:r>
              <a:rPr lang="en-US" dirty="0" err="1" smtClean="0"/>
              <a:t>eg</a:t>
            </a:r>
            <a:r>
              <a:rPr lang="en-US" dirty="0" smtClean="0"/>
              <a:t> [1,6,9,13]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Integer coordinates for both axes [(0,1)(2,4)(3,3)(4,2)]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Integer coordinates for only the row [1,4,3,2]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6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Circuit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0" t="24155" r="7467" b="29534"/>
          <a:stretch/>
        </p:blipFill>
        <p:spPr bwMode="auto">
          <a:xfrm>
            <a:off x="914400" y="1047750"/>
            <a:ext cx="7490085" cy="39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01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9" t="50878" r="17801" b="27432"/>
          <a:stretch/>
        </p:blipFill>
        <p:spPr bwMode="auto">
          <a:xfrm>
            <a:off x="533400" y="1276350"/>
            <a:ext cx="73408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918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480</TotalTime>
  <Words>792</Words>
  <Application>Microsoft Office PowerPoint</Application>
  <PresentationFormat>On-screen Show (16:9)</PresentationFormat>
  <Paragraphs>117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Clarity</vt:lpstr>
      <vt:lpstr>Search tree methods</vt:lpstr>
      <vt:lpstr>Search Tree Methods, overall</vt:lpstr>
      <vt:lpstr>Backtracking</vt:lpstr>
      <vt:lpstr>Backtracking</vt:lpstr>
      <vt:lpstr>N-Queens</vt:lpstr>
      <vt:lpstr>N-Queens</vt:lpstr>
      <vt:lpstr>Interview Questions</vt:lpstr>
      <vt:lpstr>Hamiltonian Circuit</vt:lpstr>
      <vt:lpstr>Interview Questions</vt:lpstr>
      <vt:lpstr>Subset Sum</vt:lpstr>
      <vt:lpstr>Backtracking</vt:lpstr>
      <vt:lpstr>Branch and Bound</vt:lpstr>
      <vt:lpstr>Assignment Problem</vt:lpstr>
      <vt:lpstr>Assignment Problem</vt:lpstr>
      <vt:lpstr>Assignment Problem</vt:lpstr>
      <vt:lpstr>Assignment Problem</vt:lpstr>
      <vt:lpstr>Knapsack</vt:lpstr>
      <vt:lpstr>Knapsack</vt:lpstr>
      <vt:lpstr>Traveling Salesman</vt:lpstr>
      <vt:lpstr>Traveling Salesman</vt:lpstr>
      <vt:lpstr>Traveling Salesman</vt:lpstr>
      <vt:lpstr>Branch and Bound</vt:lpstr>
      <vt:lpstr>Interview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 and  Branch &amp; Bound</dc:title>
  <dc:creator>John</dc:creator>
  <cp:lastModifiedBy>John</cp:lastModifiedBy>
  <cp:revision>52</cp:revision>
  <dcterms:created xsi:type="dcterms:W3CDTF">2015-11-01T00:17:09Z</dcterms:created>
  <dcterms:modified xsi:type="dcterms:W3CDTF">2016-03-07T21:21:29Z</dcterms:modified>
</cp:coreProperties>
</file>